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66" r:id="rId3"/>
    <p:sldId id="257" r:id="rId4"/>
    <p:sldId id="269" r:id="rId5"/>
    <p:sldId id="259" r:id="rId6"/>
    <p:sldId id="268" r:id="rId7"/>
    <p:sldId id="270" r:id="rId8"/>
    <p:sldId id="258" r:id="rId9"/>
    <p:sldId id="261" r:id="rId10"/>
    <p:sldId id="260" r:id="rId11"/>
    <p:sldId id="262" r:id="rId12"/>
    <p:sldId id="263" r:id="rId13"/>
    <p:sldId id="272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E23CDB-BC02-4C6B-BD74-60FFA0877814}" v="701" dt="2021-09-05T11:43:54.6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2E96E-41F7-40C5-8419-297958CC00FA}" type="datetimeFigureOut">
              <a:rPr lang="ru-RU" smtClean="0"/>
              <a:t>05.09.2021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999B8-B6B4-4561-A3CD-BBCDAB9FC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8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99B8-B6B4-4561-A3CD-BBCDAB9FC9D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64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25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0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47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222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7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75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33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24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63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1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1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2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7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6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4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98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0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4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R4YsaoKyBM?feature=oembed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&#1088;&#1076;&#1096;.&#1088;&#1092;/" TargetMode="External"/><Relationship Id="rId7" Type="http://schemas.openxmlformats.org/officeDocument/2006/relationships/image" Target="../media/image17.jpeg"/><Relationship Id="rId2" Type="http://schemas.openxmlformats.org/officeDocument/2006/relationships/hyperlink" Target="https://vk.com/skm_ru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hyperlink" Target="https://www.instagram.com/skm_rus/" TargetMode="External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Z54v8TNSes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cezeovs-oE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68CE24C-A632-4DBA-BE8B-E07A2C67E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0"/>
            <a:ext cx="1209675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11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BD6B9D0-FC39-4A50-A1CA-9550599FE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475" y="3175"/>
            <a:ext cx="10317692" cy="6854825"/>
          </a:xfrm>
        </p:spPr>
      </p:pic>
    </p:spTree>
    <p:extLst>
      <p:ext uri="{BB962C8B-B14F-4D97-AF65-F5344CB8AC3E}">
        <p14:creationId xmlns:p14="http://schemas.microsoft.com/office/powerpoint/2010/main" val="70230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8AA7887-D6BB-4182-9C1C-D8D00B2DA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475" y="3175"/>
            <a:ext cx="10327217" cy="6854825"/>
          </a:xfrm>
        </p:spPr>
      </p:pic>
    </p:spTree>
    <p:extLst>
      <p:ext uri="{BB962C8B-B14F-4D97-AF65-F5344CB8AC3E}">
        <p14:creationId xmlns:p14="http://schemas.microsoft.com/office/powerpoint/2010/main" val="302614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B037FBB-5198-4756-BBF1-DAEB798D59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000" y="3175"/>
            <a:ext cx="10317692" cy="6854825"/>
          </a:xfrm>
        </p:spPr>
      </p:pic>
    </p:spTree>
    <p:extLst>
      <p:ext uri="{BB962C8B-B14F-4D97-AF65-F5344CB8AC3E}">
        <p14:creationId xmlns:p14="http://schemas.microsoft.com/office/powerpoint/2010/main" val="150132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5118A-98EE-452D-A2E1-AE821266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304" y="630768"/>
            <a:ext cx="3913188" cy="411689"/>
          </a:xfrm>
        </p:spPr>
        <p:txBody>
          <a:bodyPr/>
          <a:lstStyle/>
          <a:p>
            <a:r>
              <a:rPr lang="ru-RU" b="1"/>
              <a:t>Гимн РДШ</a:t>
            </a:r>
          </a:p>
        </p:txBody>
      </p:sp>
      <p:pic>
        <p:nvPicPr>
          <p:cNvPr id="4" name="Рисунок 4">
            <a:hlinkClick r:id="" action="ppaction://media"/>
            <a:extLst>
              <a:ext uri="{FF2B5EF4-FFF2-40B4-BE49-F238E27FC236}">
                <a16:creationId xmlns:a16="http://schemas.microsoft.com/office/drawing/2014/main" id="{3FDD5D4A-C35D-4B62-9DA8-0486B7F65DA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25" y="1085850"/>
            <a:ext cx="6391275" cy="534352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59D47DB-87C3-4DF3-B880-1C41FAE8C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50" y="1093316"/>
            <a:ext cx="5810250" cy="55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07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A8A7D6-1623-42D4-A74C-2EE61F943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504" y="1908175"/>
            <a:ext cx="11302159" cy="49403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ru-RU" dirty="0">
              <a:ea typeface="+mn-lt"/>
              <a:cs typeface="+mn-lt"/>
            </a:endParaRPr>
          </a:p>
          <a:p>
            <a:r>
              <a:rPr lang="ru-RU" sz="3200" b="1" dirty="0">
                <a:solidFill>
                  <a:schemeClr val="tx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https://vk.com/skm_rus</a:t>
            </a:r>
            <a:endParaRPr lang="ru-RU" sz="3200" b="1">
              <a:solidFill>
                <a:schemeClr val="tx1"/>
              </a:solidFill>
              <a:ea typeface="+mn-lt"/>
              <a:cs typeface="+mn-lt"/>
            </a:endParaRPr>
          </a:p>
          <a:p>
            <a:endParaRPr lang="ru-RU" dirty="0">
              <a:ea typeface="+mn-lt"/>
              <a:cs typeface="+mn-lt"/>
            </a:endParaRPr>
          </a:p>
          <a:p>
            <a:r>
              <a:rPr lang="ru-RU" sz="3000" b="1" dirty="0">
                <a:ea typeface="+mn-lt"/>
                <a:cs typeface="+mn-lt"/>
                <a:hlinkClick r:id="rId3"/>
              </a:rPr>
              <a:t>https://рдш.рф/</a:t>
            </a:r>
            <a:endParaRPr lang="ru-RU" sz="3000" dirty="0">
              <a:ea typeface="+mn-lt"/>
              <a:cs typeface="+mn-lt"/>
            </a:endParaRPr>
          </a:p>
          <a:p>
            <a:endParaRPr lang="ru-RU" dirty="0">
              <a:ea typeface="+mn-lt"/>
              <a:cs typeface="+mn-lt"/>
            </a:endParaRPr>
          </a:p>
          <a:p>
            <a:r>
              <a:rPr lang="ru-RU" sz="2800" b="1" dirty="0">
                <a:ea typeface="+mn-lt"/>
                <a:cs typeface="+mn-lt"/>
                <a:hlinkClick r:id="rId4"/>
              </a:rPr>
              <a:t>https://www.instagram.com/skm_rus/</a:t>
            </a:r>
            <a:endParaRPr lang="ru-RU" sz="2800" b="1">
              <a:ea typeface="+mn-lt"/>
              <a:cs typeface="+mn-lt"/>
            </a:endParaRPr>
          </a:p>
          <a:p>
            <a:endParaRPr lang="ru-RU" sz="2800" b="1" dirty="0">
              <a:ea typeface="+mn-lt"/>
              <a:cs typeface="+mn-lt"/>
            </a:endParaRPr>
          </a:p>
          <a:p>
            <a:r>
              <a:rPr lang="ru-RU" sz="2800" b="1"/>
              <a:t>Как вступить в РДШ (инструкция)</a:t>
            </a:r>
            <a:endParaRPr lang="ru-RU" sz="2800" b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BF1C33F-B5C3-4756-BE05-244DDC846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825" y="5162550"/>
            <a:ext cx="1581150" cy="157162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8C40CFD-C208-4F6C-95F2-970017AEE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4500" y="1567101"/>
            <a:ext cx="1762125" cy="1342549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A86535D-FB26-42E2-89CB-4DDCE2D374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8525" y="3651669"/>
            <a:ext cx="1314450" cy="1314450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58EAE25C-4F72-4508-B394-A6964BD630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3607" y="2903687"/>
            <a:ext cx="1285875" cy="1276350"/>
          </a:xfrm>
          <a:prstGeom prst="rect">
            <a:avLst/>
          </a:prstGeom>
        </p:spPr>
      </p:pic>
      <p:pic>
        <p:nvPicPr>
          <p:cNvPr id="8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B76927A-6099-458B-BDB3-260BDA22AB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5175" y="-2902"/>
            <a:ext cx="4972050" cy="333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8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8CE32-9E6C-408C-A423-E362F4E12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454" y="716493"/>
            <a:ext cx="9771063" cy="945089"/>
          </a:xfrm>
        </p:spPr>
        <p:txBody>
          <a:bodyPr/>
          <a:lstStyle/>
          <a:p>
            <a:pPr algn="ctr"/>
            <a:r>
              <a:rPr lang="ru-RU" sz="4400" dirty="0"/>
              <a:t>Кто такой советник?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4347F1-5E93-402F-B4E1-FD3D2AF1F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454" y="2298700"/>
            <a:ext cx="10206784" cy="4445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700">
                <a:ea typeface="+mn-lt"/>
                <a:cs typeface="+mn-lt"/>
              </a:rPr>
              <a:t>Должность советника в российских школах была инициирована </a:t>
            </a:r>
            <a:r>
              <a:rPr lang="ru-RU" sz="2700" dirty="0">
                <a:ea typeface="+mn-lt"/>
                <a:cs typeface="+mn-lt"/>
              </a:rPr>
              <a:t>Министерством просвещения в рамках проекта «Патриотическое воспитание граждан РФ», а также </a:t>
            </a:r>
            <a:r>
              <a:rPr lang="ru-RU" sz="2700" b="1" dirty="0">
                <a:ea typeface="+mn-lt"/>
                <a:cs typeface="+mn-lt"/>
              </a:rPr>
              <a:t>Российским движением </a:t>
            </a:r>
            <a:r>
              <a:rPr lang="ru-RU" sz="2700" b="1">
                <a:ea typeface="+mn-lt"/>
                <a:cs typeface="+mn-lt"/>
              </a:rPr>
              <a:t>школьников (РШД)</a:t>
            </a:r>
            <a:endParaRPr lang="ru-RU" sz="2700" b="1" dirty="0">
              <a:ea typeface="+mn-lt"/>
              <a:cs typeface="+mn-lt"/>
            </a:endParaRPr>
          </a:p>
          <a:p>
            <a:r>
              <a:rPr lang="ru-RU" sz="2700">
                <a:ea typeface="+mn-lt"/>
                <a:cs typeface="+mn-lt"/>
              </a:rPr>
              <a:t>Советники отвечают за внеурочную деятельность. </a:t>
            </a:r>
            <a:endParaRPr lang="ru-RU" sz="27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2700" dirty="0">
                <a:ea typeface="+mn-lt"/>
                <a:cs typeface="+mn-lt"/>
              </a:rPr>
              <a:t>  </a:t>
            </a:r>
            <a:r>
              <a:rPr lang="ru-RU" sz="2700" b="1" dirty="0">
                <a:ea typeface="+mn-lt"/>
                <a:cs typeface="+mn-lt"/>
              </a:rPr>
              <a:t>Например, организуют культурные и спортивные мероприятия для детей, патриотические слеты и акции, «вовлекают детей в юнармейские проекты» и </a:t>
            </a:r>
            <a:r>
              <a:rPr lang="ru-RU" sz="2700" b="1">
                <a:ea typeface="+mn-lt"/>
                <a:cs typeface="+mn-lt"/>
              </a:rPr>
              <a:t>способствуют </a:t>
            </a:r>
            <a:r>
              <a:rPr lang="ru-RU" sz="2700" b="1" dirty="0">
                <a:ea typeface="+mn-lt"/>
                <a:cs typeface="+mn-lt"/>
              </a:rPr>
              <a:t>«воспитанию личности на основе духовно-нравственных традиций».</a:t>
            </a:r>
            <a:endParaRPr lang="ru-RU" sz="2700" b="1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8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6D521B-64F0-48DC-B5C3-D83CB46DC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7229" y="2603500"/>
            <a:ext cx="7873159" cy="40544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     </a:t>
            </a:r>
            <a:r>
              <a:rPr lang="ru-RU" sz="2800" b="1"/>
              <a:t>Советник директора по воспитательной работе в МБОУ </a:t>
            </a:r>
            <a:r>
              <a:rPr lang="ru-RU" sz="2800" b="1" err="1"/>
              <a:t>сш</a:t>
            </a:r>
            <a:r>
              <a:rPr lang="ru-RU" sz="2800" b="1"/>
              <a:t> № 2 г. Дзержинска - </a:t>
            </a:r>
            <a:r>
              <a:rPr lang="ru-RU" sz="2800" b="1" err="1"/>
              <a:t>Рузанова</a:t>
            </a:r>
            <a:r>
              <a:rPr lang="ru-RU" sz="2800" b="1" dirty="0"/>
              <a:t> Юлия Ивановна</a:t>
            </a:r>
            <a:endParaRPr lang="ru-RU" b="1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b="1"/>
              <a:t>Эл. почта для связи </a:t>
            </a:r>
            <a:endParaRPr lang="ru-RU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3200" b="1">
                <a:ea typeface="+mn-lt"/>
                <a:cs typeface="+mn-lt"/>
              </a:rPr>
              <a:t>ruzanowa.djulia@yandex.ru</a:t>
            </a:r>
            <a:endParaRPr lang="ru-RU" sz="3200" b="1"/>
          </a:p>
        </p:txBody>
      </p:sp>
      <p:pic>
        <p:nvPicPr>
          <p:cNvPr id="5" name="Рисунок 5" descr="Изображение выглядит как земля, внешний, здание, небо&#10;&#10;Автоматически созданное описание">
            <a:extLst>
              <a:ext uri="{FF2B5EF4-FFF2-40B4-BE49-F238E27FC236}">
                <a16:creationId xmlns:a16="http://schemas.microsoft.com/office/drawing/2014/main" id="{52FF9295-80E6-40C0-B20C-84593C3D0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62750"/>
            <a:ext cx="3190875" cy="426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7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hlinkClick r:id="" action="ppaction://media"/>
            <a:extLst>
              <a:ext uri="{FF2B5EF4-FFF2-40B4-BE49-F238E27FC236}">
                <a16:creationId xmlns:a16="http://schemas.microsoft.com/office/drawing/2014/main" id="{CD160868-F193-4046-ABB8-0F5D01E3C9C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76023" y="3175"/>
            <a:ext cx="10632016" cy="6797675"/>
          </a:xfrm>
        </p:spPr>
      </p:pic>
    </p:spTree>
    <p:extLst>
      <p:ext uri="{BB962C8B-B14F-4D97-AF65-F5344CB8AC3E}">
        <p14:creationId xmlns:p14="http://schemas.microsoft.com/office/powerpoint/2010/main" val="190111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1064FA0-F5C3-4E80-BD59-46F5558EE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6150" y="3175"/>
            <a:ext cx="10251017" cy="6854825"/>
          </a:xfrm>
        </p:spPr>
      </p:pic>
    </p:spTree>
    <p:extLst>
      <p:ext uri="{BB962C8B-B14F-4D97-AF65-F5344CB8AC3E}">
        <p14:creationId xmlns:p14="http://schemas.microsoft.com/office/powerpoint/2010/main" val="46831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151EF8B-E14D-407D-84CC-A4FFD5201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475" y="-34925"/>
            <a:ext cx="10393892" cy="6892925"/>
          </a:xfrm>
        </p:spPr>
      </p:pic>
    </p:spTree>
    <p:extLst>
      <p:ext uri="{BB962C8B-B14F-4D97-AF65-F5344CB8AC3E}">
        <p14:creationId xmlns:p14="http://schemas.microsoft.com/office/powerpoint/2010/main" val="3812591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hlinkClick r:id="" action="ppaction://media"/>
            <a:extLst>
              <a:ext uri="{FF2B5EF4-FFF2-40B4-BE49-F238E27FC236}">
                <a16:creationId xmlns:a16="http://schemas.microsoft.com/office/drawing/2014/main" id="{A8918F41-ED42-4324-980B-24EAB0367B4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4123" y="3175"/>
            <a:ext cx="10470091" cy="6845300"/>
          </a:xfrm>
        </p:spPr>
      </p:pic>
    </p:spTree>
    <p:extLst>
      <p:ext uri="{BB962C8B-B14F-4D97-AF65-F5344CB8AC3E}">
        <p14:creationId xmlns:p14="http://schemas.microsoft.com/office/powerpoint/2010/main" val="255224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49BC1D-9061-415F-BCDF-3EEAF35C9AAD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Текст слайда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A5FE6778-5137-4C90-8010-C5EC8C55B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10353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2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6FEFA6C-8399-4A71-A6C6-EDEBB99F8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3750" y="3175"/>
            <a:ext cx="10479617" cy="6854825"/>
          </a:xfrm>
        </p:spPr>
      </p:pic>
    </p:spTree>
    <p:extLst>
      <p:ext uri="{BB962C8B-B14F-4D97-AF65-F5344CB8AC3E}">
        <p14:creationId xmlns:p14="http://schemas.microsoft.com/office/powerpoint/2010/main" val="24980568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Широкоэкранный</PresentationFormat>
  <Paragraphs>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Ion Boardroom</vt:lpstr>
      <vt:lpstr>Презентация PowerPoint</vt:lpstr>
      <vt:lpstr>Кто такой советник?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Гимн РДШ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274</cp:revision>
  <dcterms:created xsi:type="dcterms:W3CDTF">2012-12-03T06:56:55Z</dcterms:created>
  <dcterms:modified xsi:type="dcterms:W3CDTF">2021-09-05T11:44:20Z</dcterms:modified>
</cp:coreProperties>
</file>